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8" r:id="rId3"/>
    <p:sldId id="259" r:id="rId4"/>
    <p:sldId id="262" r:id="rId5"/>
    <p:sldId id="263" r:id="rId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p:scale>
          <a:sx n="100" d="100"/>
          <a:sy n="100" d="100"/>
        </p:scale>
        <p:origin x="734"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hyperlink" Target="https://sudonull.com/post/6026-The-math-in-Gamedev-is-simple-Triangulation-and-TriangleNet-in-Unity" TargetMode="Externa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0" name="Rectangle 9">
            <a:extLst>
              <a:ext uri="{FF2B5EF4-FFF2-40B4-BE49-F238E27FC236}">
                <a16:creationId xmlns:a16="http://schemas.microsoft.com/office/drawing/2014/main" id="{C535E625-EB0D-47D9-82B9-C31CC8C916DC}"/>
              </a:ext>
            </a:extLst>
          </p:cNvPr>
          <p:cNvSpPr/>
          <p:nvPr/>
        </p:nvSpPr>
        <p:spPr>
          <a:xfrm>
            <a:off x="5297808" y="654752"/>
            <a:ext cx="4150995" cy="5910835"/>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BEST PICTURE</a:t>
            </a:r>
            <a:endParaRPr lang="en-SG" sz="1801" dirty="0">
              <a:solidFill>
                <a:schemeClr val="tx1"/>
              </a:solidFill>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Generative</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Freshmore</a:t>
              </a: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297817" y="3286763"/>
            <a:ext cx="776928" cy="514522"/>
            <a:chOff x="297817" y="3286763"/>
            <a:chExt cx="776928" cy="514522"/>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7817" y="3493508"/>
              <a:ext cx="776928"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Lim Thian Yew</a:t>
              </a:r>
            </a:p>
            <a:p>
              <a:r>
                <a:rPr lang="en-US" sz="700" dirty="0">
                  <a:latin typeface="Arial" panose="020B0604020202020204" pitchFamily="34" charset="0"/>
                  <a:cs typeface="Arial" panose="020B0604020202020204" pitchFamily="34" charset="0"/>
                </a:rPr>
                <a:t>1003158</a:t>
              </a: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297817" y="4070353"/>
            <a:ext cx="681990" cy="507832"/>
            <a:chOff x="297817" y="4070353"/>
            <a:chExt cx="681990" cy="507832"/>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Jason Lim</a:t>
              </a:r>
            </a:p>
            <a:p>
              <a:r>
                <a:rPr lang="en-US" sz="700" dirty="0">
                  <a:latin typeface="Arial" panose="020B0604020202020204" pitchFamily="34" charset="0"/>
                  <a:cs typeface="Arial" panose="020B0604020202020204" pitchFamily="34" charset="0"/>
                </a:rPr>
                <a:t>Lecturer</a:t>
              </a: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2020</a:t>
              </a:r>
              <a:endParaRPr lang="en-SG" sz="700"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1640209" y="3279063"/>
            <a:ext cx="2967992" cy="3293209"/>
            <a:chOff x="1640209" y="3279063"/>
            <a:chExt cx="2967992" cy="3293209"/>
          </a:xfrm>
        </p:grpSpPr>
        <p:sp>
          <p:nvSpPr>
            <p:cNvPr id="24" name="TextBox 23">
              <a:extLst>
                <a:ext uri="{FF2B5EF4-FFF2-40B4-BE49-F238E27FC236}">
                  <a16:creationId xmlns:a16="http://schemas.microsoft.com/office/drawing/2014/main" id="{4AE40446-C29D-488D-8DD7-69E6FBAFA698}"/>
                </a:ext>
              </a:extLst>
            </p:cNvPr>
            <p:cNvSpPr txBox="1"/>
            <p:nvPr/>
          </p:nvSpPr>
          <p:spPr>
            <a:xfrm>
              <a:off x="1640209" y="3279063"/>
              <a:ext cx="2967991" cy="3293209"/>
            </a:xfrm>
            <a:prstGeom prst="rect">
              <a:avLst/>
            </a:prstGeom>
            <a:noFill/>
          </p:spPr>
          <p:txBody>
            <a:bodyPr wrap="square" rtlCol="0">
              <a:spAutoFit/>
            </a:bodyPr>
            <a:lstStyle/>
            <a:p>
              <a:r>
                <a:rPr lang="en-US" sz="800" b="1" dirty="0">
                  <a:solidFill>
                    <a:srgbClr val="B31261"/>
                  </a:solidFill>
                  <a:latin typeface="Consolas" panose="020B0609020204030204" pitchFamily="49" charset="0"/>
                </a:rPr>
                <a:t>Following the ruin of Earth because of war, environmental, epidemiological and geological catastrophes, survivors fleeing from the crumbling human civilization now seek refuge in mars. They have created a massive inflatable settlement to house their inhabitants, fully equipped with housing, research facilities and agricultural areas.</a:t>
              </a: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To optimize the amount of material used in the construction of their new dwellings, they have opted for a hexagonal base for their settlement, as it has the best perimeter to floor surface area ratio. Furthermore, a hexagonal shape allows for future settlements to be propped up tessellated with it.</a:t>
              </a: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The inflatable mesh that the settlement is constructed with consists of rings of points along regular hexagons distributed along the radius of the structure.</a:t>
              </a: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Protection from radiation is offered by special deflective spikes, which reflect radiation away from the structure and into the surrounding terrain.</a:t>
              </a:r>
            </a:p>
          </p:txBody>
        </p:sp>
        <p:sp>
          <p:nvSpPr>
            <p:cNvPr id="25" name="Rectangle 24">
              <a:extLst>
                <a:ext uri="{FF2B5EF4-FFF2-40B4-BE49-F238E27FC236}">
                  <a16:creationId xmlns:a16="http://schemas.microsoft.com/office/drawing/2014/main" id="{E90D6533-B264-49D3-908E-494EECA5837B}"/>
                </a:ext>
              </a:extLst>
            </p:cNvPr>
            <p:cNvSpPr/>
            <p:nvPr/>
          </p:nvSpPr>
          <p:spPr>
            <a:xfrm>
              <a:off x="1640210" y="5147310"/>
              <a:ext cx="2967991" cy="14182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srgbClr val="B31261"/>
                </a:solidFill>
                <a:latin typeface="Consolas" panose="020B0609020204030204" pitchFamily="49" charset="0"/>
              </a:endParaRP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pic>
        <p:nvPicPr>
          <p:cNvPr id="5" name="Picture 4" descr="A picture containing flower&#10;&#10;Description automatically generated">
            <a:extLst>
              <a:ext uri="{FF2B5EF4-FFF2-40B4-BE49-F238E27FC236}">
                <a16:creationId xmlns:a16="http://schemas.microsoft.com/office/drawing/2014/main" id="{B1B86E82-5C29-4396-B78A-59EC846F2A0D}"/>
              </a:ext>
            </a:extLst>
          </p:cNvPr>
          <p:cNvPicPr>
            <a:picLocks noChangeAspect="1"/>
          </p:cNvPicPr>
          <p:nvPr/>
        </p:nvPicPr>
        <p:blipFill rotWithShape="1">
          <a:blip r:embed="rId2">
            <a:extLst>
              <a:ext uri="{28A0092B-C50C-407E-A947-70E740481C1C}">
                <a14:useLocalDpi xmlns:a14="http://schemas.microsoft.com/office/drawing/2010/main" val="0"/>
              </a:ext>
            </a:extLst>
          </a:blip>
          <a:srcRect l="31787" t="912" r="31787" b="6837"/>
          <a:stretch/>
        </p:blipFill>
        <p:spPr>
          <a:xfrm>
            <a:off x="5297806" y="654752"/>
            <a:ext cx="4150995" cy="5913248"/>
          </a:xfrm>
          <a:prstGeom prst="rect">
            <a:avLst/>
          </a:prstGeom>
        </p:spPr>
      </p:pic>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B8BC13C-A568-48A0-89BC-6CA6209CF2AE}"/>
              </a:ext>
            </a:extLst>
          </p:cNvPr>
          <p:cNvGrpSpPr/>
          <p:nvPr/>
        </p:nvGrpSpPr>
        <p:grpSpPr>
          <a:xfrm>
            <a:off x="297816" y="580397"/>
            <a:ext cx="937273" cy="1268233"/>
            <a:chOff x="297816" y="580397"/>
            <a:chExt cx="937273" cy="1268233"/>
          </a:xfrm>
        </p:grpSpPr>
        <p:sp>
          <p:nvSpPr>
            <p:cNvPr id="5" name="TextBox 4">
              <a:extLst>
                <a:ext uri="{FF2B5EF4-FFF2-40B4-BE49-F238E27FC236}">
                  <a16:creationId xmlns:a16="http://schemas.microsoft.com/office/drawing/2014/main" id="{6BF4020D-6BEE-4E83-85B5-7272B8952B2B}"/>
                </a:ext>
              </a:extLst>
            </p:cNvPr>
            <p:cNvSpPr txBox="1"/>
            <p:nvPr/>
          </p:nvSpPr>
          <p:spPr>
            <a:xfrm>
              <a:off x="297817" y="580397"/>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References</a:t>
              </a:r>
              <a:endParaRPr lang="en-SG" sz="700" dirty="0">
                <a:solidFill>
                  <a:srgbClr val="1CB857"/>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F7E214E4-CD10-43C5-A55D-AE9779453726}"/>
                </a:ext>
              </a:extLst>
            </p:cNvPr>
            <p:cNvSpPr txBox="1"/>
            <p:nvPr/>
          </p:nvSpPr>
          <p:spPr>
            <a:xfrm>
              <a:off x="297816" y="786801"/>
              <a:ext cx="937273" cy="1061829"/>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Delaunay triangulation</a:t>
              </a:r>
              <a:br>
                <a:rPr lang="en-US" sz="700" dirty="0">
                  <a:latin typeface="Arial" panose="020B0604020202020204" pitchFamily="34" charset="0"/>
                  <a:cs typeface="Arial" panose="020B0604020202020204" pitchFamily="34" charset="0"/>
                </a:rPr>
              </a:br>
              <a:r>
                <a:rPr lang="en-US" sz="700" dirty="0">
                  <a:latin typeface="Arial" panose="020B0604020202020204" pitchFamily="34" charset="0"/>
                  <a:cs typeface="Arial" panose="020B0604020202020204" pitchFamily="34" charset="0"/>
                  <a:hlinkClick r:id="rId2"/>
                </a:rPr>
                <a:t>https://sudonull.com/post/6026-The-math-in-Gamedev-is-simple-Triangulation-and-TriangleNet-in-Unity</a:t>
              </a:r>
              <a:r>
                <a:rPr lang="en-US" sz="700" dirty="0">
                  <a:latin typeface="Arial" panose="020B0604020202020204" pitchFamily="34" charset="0"/>
                  <a:cs typeface="Arial" panose="020B0604020202020204" pitchFamily="34" charset="0"/>
                </a:rPr>
                <a:t> </a:t>
              </a:r>
              <a:endParaRPr lang="en-SG" sz="700" dirty="0">
                <a:latin typeface="Arial" panose="020B0604020202020204" pitchFamily="34" charset="0"/>
                <a:cs typeface="Arial" panose="020B0604020202020204" pitchFamily="34" charset="0"/>
              </a:endParaRPr>
            </a:p>
          </p:txBody>
        </p:sp>
      </p:grpSp>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B7302E4C-723B-4266-B1B3-6E836120B12B}"/>
              </a:ext>
            </a:extLst>
          </p:cNvPr>
          <p:cNvGrpSpPr/>
          <p:nvPr/>
        </p:nvGrpSpPr>
        <p:grpSpPr>
          <a:xfrm>
            <a:off x="297817" y="4982006"/>
            <a:ext cx="1038224" cy="514181"/>
            <a:chOff x="297817" y="4663443"/>
            <a:chExt cx="1038224" cy="514181"/>
          </a:xfrm>
        </p:grpSpPr>
        <p:sp>
          <p:nvSpPr>
            <p:cNvPr id="15" name="TextBox 14">
              <a:extLst>
                <a:ext uri="{FF2B5EF4-FFF2-40B4-BE49-F238E27FC236}">
                  <a16:creationId xmlns:a16="http://schemas.microsoft.com/office/drawing/2014/main" id="{3111B49C-F757-40AD-853D-D24B5334B82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E41C5C9-6246-458E-B282-6A0DB6979A49}"/>
                </a:ext>
              </a:extLst>
            </p:cNvPr>
            <p:cNvSpPr txBox="1"/>
            <p:nvPr/>
          </p:nvSpPr>
          <p:spPr>
            <a:xfrm>
              <a:off x="297817" y="4869847"/>
              <a:ext cx="1038224"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code</a:t>
              </a:r>
            </a:p>
            <a:p>
              <a:endParaRPr lang="en-SG" sz="700" dirty="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A9ABC7E6-3815-4E27-A2FC-96C10D9E5BA6}"/>
              </a:ext>
            </a:extLst>
          </p:cNvPr>
          <p:cNvSpPr/>
          <p:nvPr/>
        </p:nvSpPr>
        <p:spPr>
          <a:xfrm>
            <a:off x="377826" y="5506706"/>
            <a:ext cx="601981"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pic>
        <p:nvPicPr>
          <p:cNvPr id="3" name="Picture 2" descr="Graphical user interface&#10;&#10;Description automatically generated">
            <a:extLst>
              <a:ext uri="{FF2B5EF4-FFF2-40B4-BE49-F238E27FC236}">
                <a16:creationId xmlns:a16="http://schemas.microsoft.com/office/drawing/2014/main" id="{C9B6C37C-094A-46A3-92D4-9365552C97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4015" y="1450059"/>
            <a:ext cx="5084615" cy="2526095"/>
          </a:xfrm>
          <a:prstGeom prst="rect">
            <a:avLst/>
          </a:prstGeom>
        </p:spPr>
      </p:pic>
      <p:pic>
        <p:nvPicPr>
          <p:cNvPr id="8" name="Picture 7" descr="Diagram&#10;&#10;Description automatically generated">
            <a:extLst>
              <a:ext uri="{FF2B5EF4-FFF2-40B4-BE49-F238E27FC236}">
                <a16:creationId xmlns:a16="http://schemas.microsoft.com/office/drawing/2014/main" id="{4CC378F1-ABC4-4BB2-9477-E0A4A01879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2731" y="735679"/>
            <a:ext cx="3193623" cy="618024"/>
          </a:xfrm>
          <a:prstGeom prst="rect">
            <a:avLst/>
          </a:prstGeom>
        </p:spPr>
      </p:pic>
      <p:pic>
        <p:nvPicPr>
          <p:cNvPr id="20" name="Picture 19" descr="Graphical user interface&#10;&#10;Description automatically generated">
            <a:extLst>
              <a:ext uri="{FF2B5EF4-FFF2-40B4-BE49-F238E27FC236}">
                <a16:creationId xmlns:a16="http://schemas.microsoft.com/office/drawing/2014/main" id="{69AFFEB3-4D5A-4FDE-8E23-40592FB6C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2731" y="1480837"/>
            <a:ext cx="2535979" cy="1015848"/>
          </a:xfrm>
          <a:prstGeom prst="rect">
            <a:avLst/>
          </a:prstGeom>
        </p:spPr>
      </p:pic>
      <p:sp>
        <p:nvSpPr>
          <p:cNvPr id="23" name="TextBox 22">
            <a:extLst>
              <a:ext uri="{FF2B5EF4-FFF2-40B4-BE49-F238E27FC236}">
                <a16:creationId xmlns:a16="http://schemas.microsoft.com/office/drawing/2014/main" id="{3C842E54-A8F6-4662-B5D2-29B155C7D6E7}"/>
              </a:ext>
            </a:extLst>
          </p:cNvPr>
          <p:cNvSpPr txBox="1"/>
          <p:nvPr/>
        </p:nvSpPr>
        <p:spPr>
          <a:xfrm>
            <a:off x="4564015" y="1350031"/>
            <a:ext cx="1451750" cy="200055"/>
          </a:xfrm>
          <a:prstGeom prst="rect">
            <a:avLst/>
          </a:prstGeom>
          <a:noFill/>
        </p:spPr>
        <p:txBody>
          <a:bodyPr wrap="square" rtlCol="0">
            <a:spAutoFit/>
          </a:bodyPr>
          <a:lstStyle/>
          <a:p>
            <a:r>
              <a:rPr lang="en-US" sz="700" dirty="0">
                <a:solidFill>
                  <a:srgbClr val="B31261"/>
                </a:solidFill>
                <a:latin typeface="Consolas" panose="020B0609020204030204" pitchFamily="49" charset="0"/>
                <a:cs typeface="Arial" panose="020B0604020202020204" pitchFamily="34" charset="0"/>
              </a:rPr>
              <a:t>“make spikes” cluster</a:t>
            </a:r>
            <a:endParaRPr lang="en-SG" sz="7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9616B3C-30FF-4FC0-9C3B-30491C428DAD}"/>
              </a:ext>
            </a:extLst>
          </p:cNvPr>
          <p:cNvSpPr txBox="1"/>
          <p:nvPr/>
        </p:nvSpPr>
        <p:spPr>
          <a:xfrm>
            <a:off x="4540035" y="2468184"/>
            <a:ext cx="1618451" cy="200055"/>
          </a:xfrm>
          <a:prstGeom prst="rect">
            <a:avLst/>
          </a:prstGeom>
          <a:noFill/>
        </p:spPr>
        <p:txBody>
          <a:bodyPr wrap="square" rtlCol="0">
            <a:spAutoFit/>
          </a:bodyPr>
          <a:lstStyle/>
          <a:p>
            <a:r>
              <a:rPr lang="en-US" sz="700" dirty="0">
                <a:solidFill>
                  <a:srgbClr val="B31261"/>
                </a:solidFill>
                <a:latin typeface="Consolas" panose="020B0609020204030204" pitchFamily="49" charset="0"/>
                <a:cs typeface="Arial" panose="020B0604020202020204" pitchFamily="34" charset="0"/>
              </a:rPr>
              <a:t>“make terrain” cluster</a:t>
            </a:r>
            <a:endParaRPr lang="en-SG" sz="700" dirty="0">
              <a:latin typeface="Arial" panose="020B0604020202020204" pitchFamily="34" charset="0"/>
              <a:cs typeface="Arial" panose="020B0604020202020204" pitchFamily="34" charset="0"/>
            </a:endParaRPr>
          </a:p>
        </p:txBody>
      </p:sp>
      <p:pic>
        <p:nvPicPr>
          <p:cNvPr id="28" name="Picture 27" descr="Graphical user interface, application&#10;&#10;Description automatically generated">
            <a:extLst>
              <a:ext uri="{FF2B5EF4-FFF2-40B4-BE49-F238E27FC236}">
                <a16:creationId xmlns:a16="http://schemas.microsoft.com/office/drawing/2014/main" id="{2C8C938B-8725-429B-9FA5-DA8525D811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0098" y="4244248"/>
            <a:ext cx="1558927" cy="2563113"/>
          </a:xfrm>
          <a:prstGeom prst="rect">
            <a:avLst/>
          </a:prstGeom>
        </p:spPr>
      </p:pic>
      <p:sp>
        <p:nvSpPr>
          <p:cNvPr id="30" name="TextBox 29">
            <a:extLst>
              <a:ext uri="{FF2B5EF4-FFF2-40B4-BE49-F238E27FC236}">
                <a16:creationId xmlns:a16="http://schemas.microsoft.com/office/drawing/2014/main" id="{1312D7A6-8483-4809-ACC2-30E6FE80528F}"/>
              </a:ext>
            </a:extLst>
          </p:cNvPr>
          <p:cNvSpPr txBox="1"/>
          <p:nvPr/>
        </p:nvSpPr>
        <p:spPr>
          <a:xfrm>
            <a:off x="3881214" y="4005997"/>
            <a:ext cx="5767416" cy="200055"/>
          </a:xfrm>
          <a:prstGeom prst="rect">
            <a:avLst/>
          </a:prstGeom>
          <a:noFill/>
        </p:spPr>
        <p:txBody>
          <a:bodyPr wrap="square" rtlCol="0">
            <a:spAutoFit/>
          </a:bodyPr>
          <a:lstStyle/>
          <a:p>
            <a:r>
              <a:rPr lang="en-US" sz="700" dirty="0">
                <a:solidFill>
                  <a:srgbClr val="B31261"/>
                </a:solidFill>
                <a:latin typeface="Consolas" panose="020B0609020204030204" pitchFamily="49" charset="0"/>
                <a:cs typeface="Arial" panose="020B0604020202020204" pitchFamily="34" charset="0"/>
              </a:rPr>
              <a:t>“calculate…” code – integrates positions, velocities and saves state to rhino docs </a:t>
            </a:r>
            <a:endParaRPr lang="en-SG" sz="700"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9D389A6D-2FEA-4C1B-915C-C2F1FC66D0EE}"/>
              </a:ext>
            </a:extLst>
          </p:cNvPr>
          <p:cNvSpPr txBox="1"/>
          <p:nvPr/>
        </p:nvSpPr>
        <p:spPr>
          <a:xfrm>
            <a:off x="2071318" y="4005996"/>
            <a:ext cx="1462563" cy="200055"/>
          </a:xfrm>
          <a:prstGeom prst="rect">
            <a:avLst/>
          </a:prstGeom>
          <a:noFill/>
        </p:spPr>
        <p:txBody>
          <a:bodyPr wrap="square" rtlCol="0">
            <a:spAutoFit/>
          </a:bodyPr>
          <a:lstStyle/>
          <a:p>
            <a:r>
              <a:rPr lang="en-US" sz="700" dirty="0">
                <a:solidFill>
                  <a:srgbClr val="B31261"/>
                </a:solidFill>
                <a:latin typeface="Consolas" panose="020B0609020204030204" pitchFamily="49" charset="0"/>
                <a:cs typeface="Arial" panose="020B0604020202020204" pitchFamily="34" charset="0"/>
              </a:rPr>
              <a:t>“load and integrate” code</a:t>
            </a:r>
            <a:endParaRPr lang="en-SG" sz="700" dirty="0">
              <a:latin typeface="Arial" panose="020B0604020202020204" pitchFamily="34" charset="0"/>
              <a:cs typeface="Arial" panose="020B0604020202020204" pitchFamily="34" charset="0"/>
            </a:endParaRPr>
          </a:p>
        </p:txBody>
      </p:sp>
      <p:pic>
        <p:nvPicPr>
          <p:cNvPr id="40" name="Picture 39" descr="Text&#10;&#10;Description automatically generated">
            <a:extLst>
              <a:ext uri="{FF2B5EF4-FFF2-40B4-BE49-F238E27FC236}">
                <a16:creationId xmlns:a16="http://schemas.microsoft.com/office/drawing/2014/main" id="{CF313EB9-E1C0-4E55-B718-7EDA3BA71F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64114" y="4206051"/>
            <a:ext cx="1884516" cy="260131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1D8BE82A-6D95-440F-8861-B70587EFED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34971" y="4244248"/>
            <a:ext cx="1856845" cy="2563113"/>
          </a:xfrm>
          <a:prstGeom prst="rect">
            <a:avLst/>
          </a:prstGeom>
        </p:spPr>
      </p:pic>
      <p:pic>
        <p:nvPicPr>
          <p:cNvPr id="44" name="Picture 43" descr="Graphical user interface, text, application&#10;&#10;Description automatically generated">
            <a:extLst>
              <a:ext uri="{FF2B5EF4-FFF2-40B4-BE49-F238E27FC236}">
                <a16:creationId xmlns:a16="http://schemas.microsoft.com/office/drawing/2014/main" id="{7D6B1954-AD19-4A07-820B-09D20EDDEFB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46958" y="4237114"/>
            <a:ext cx="1862013" cy="2570248"/>
          </a:xfrm>
          <a:prstGeom prst="rect">
            <a:avLst/>
          </a:prstGeom>
        </p:spPr>
      </p:pic>
      <p:sp>
        <p:nvSpPr>
          <p:cNvPr id="46" name="TextBox 45">
            <a:extLst>
              <a:ext uri="{FF2B5EF4-FFF2-40B4-BE49-F238E27FC236}">
                <a16:creationId xmlns:a16="http://schemas.microsoft.com/office/drawing/2014/main" id="{D695B27A-64A1-4DD2-B9CD-6346B9C17850}"/>
              </a:ext>
            </a:extLst>
          </p:cNvPr>
          <p:cNvSpPr txBox="1"/>
          <p:nvPr/>
        </p:nvSpPr>
        <p:spPr>
          <a:xfrm>
            <a:off x="1603251" y="682945"/>
            <a:ext cx="2622051" cy="3293209"/>
          </a:xfrm>
          <a:prstGeom prst="rect">
            <a:avLst/>
          </a:prstGeom>
          <a:noFill/>
        </p:spPr>
        <p:txBody>
          <a:bodyPr wrap="square" rtlCol="0">
            <a:spAutoFit/>
          </a:bodyPr>
          <a:lstStyle/>
          <a:p>
            <a:r>
              <a:rPr lang="en-US" sz="800" b="1" dirty="0">
                <a:solidFill>
                  <a:srgbClr val="B31261"/>
                </a:solidFill>
                <a:latin typeface="Consolas" panose="020B0609020204030204" pitchFamily="49" charset="0"/>
              </a:rPr>
              <a:t>To ensure that the mesh looks regular, realistic, fully generated, interesting and consistent, several important changes have been made. First, code is being used to generate points of the initial mesh along rings of hexagons distributed along the radius of the outer-most hexagon. The outer most set of points are set to have mass 0.</a:t>
            </a: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The mesh is also generated using Delaunay triangulation, which produces triangular rather than rectangular mesh faces, and avoids creating tiny faces. In this case, triangular faces ensure the mesh looks less like a blanket flopping up and more like an actual deliberately designed inflating structure.</a:t>
            </a: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Spikes are generated by connecting faces to the normal vector of each face from its center, scaled by the mean length of the edges of the respective face.</a:t>
            </a:r>
          </a:p>
          <a:p>
            <a:endParaRPr lang="en-US" sz="800" b="1" dirty="0">
              <a:solidFill>
                <a:srgbClr val="B31261"/>
              </a:solidFill>
              <a:latin typeface="Consolas" panose="020B0609020204030204" pitchFamily="49" charset="0"/>
            </a:endParaRPr>
          </a:p>
          <a:p>
            <a:r>
              <a:rPr lang="en-US" sz="800" b="1" dirty="0">
                <a:solidFill>
                  <a:srgbClr val="B31261"/>
                </a:solidFill>
                <a:latin typeface="Consolas" panose="020B0609020204030204" pitchFamily="49" charset="0"/>
              </a:rPr>
              <a:t>Code from assignment 2 was used to generate the terrain, and z-coordinate of initial mesh points are aligned with terrain.</a:t>
            </a:r>
          </a:p>
        </p:txBody>
      </p:sp>
    </p:spTree>
    <p:extLst>
      <p:ext uri="{BB962C8B-B14F-4D97-AF65-F5344CB8AC3E}">
        <p14:creationId xmlns:p14="http://schemas.microsoft.com/office/powerpoint/2010/main" val="2055864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6605708E-D9C8-4937-851C-B9A19F6A832F}"/>
              </a:ext>
            </a:extLst>
          </p:cNvPr>
          <p:cNvSpPr/>
          <p:nvPr/>
        </p:nvSpPr>
        <p:spPr>
          <a:xfrm>
            <a:off x="718189" y="4967764"/>
            <a:ext cx="287655" cy="27287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p>
        </p:txBody>
      </p:sp>
      <p:sp>
        <p:nvSpPr>
          <p:cNvPr id="49" name="Rectangle 48">
            <a:extLst>
              <a:ext uri="{FF2B5EF4-FFF2-40B4-BE49-F238E27FC236}">
                <a16:creationId xmlns:a16="http://schemas.microsoft.com/office/drawing/2014/main" id="{6CE6F947-4B43-4360-95D6-9858DFB61339}"/>
              </a:ext>
            </a:extLst>
          </p:cNvPr>
          <p:cNvSpPr/>
          <p:nvPr/>
        </p:nvSpPr>
        <p:spPr>
          <a:xfrm>
            <a:off x="403864" y="4967762"/>
            <a:ext cx="287655" cy="27287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grpSp>
        <p:nvGrpSpPr>
          <p:cNvPr id="53" name="Group 52">
            <a:extLst>
              <a:ext uri="{FF2B5EF4-FFF2-40B4-BE49-F238E27FC236}">
                <a16:creationId xmlns:a16="http://schemas.microsoft.com/office/drawing/2014/main" id="{90ABA24E-3190-4881-9CDE-933047D11869}"/>
              </a:ext>
            </a:extLst>
          </p:cNvPr>
          <p:cNvGrpSpPr/>
          <p:nvPr/>
        </p:nvGrpSpPr>
        <p:grpSpPr>
          <a:xfrm>
            <a:off x="297817" y="4238140"/>
            <a:ext cx="1038224" cy="729624"/>
            <a:chOff x="297817" y="4663443"/>
            <a:chExt cx="1038224" cy="729624"/>
          </a:xfrm>
        </p:grpSpPr>
        <p:sp>
          <p:nvSpPr>
            <p:cNvPr id="54" name="TextBox 53">
              <a:extLst>
                <a:ext uri="{FF2B5EF4-FFF2-40B4-BE49-F238E27FC236}">
                  <a16:creationId xmlns:a16="http://schemas.microsoft.com/office/drawing/2014/main" id="{1D280181-4499-4BE6-9C8D-91A2BAE1F313}"/>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9F7149B-D54D-457B-A3F2-729F6C9880CD}"/>
                </a:ext>
              </a:extLst>
            </p:cNvPr>
            <p:cNvSpPr txBox="1"/>
            <p:nvPr/>
          </p:nvSpPr>
          <p:spPr>
            <a:xfrm>
              <a:off x="297817" y="4869847"/>
              <a:ext cx="1038224" cy="523220"/>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variation 1</a:t>
              </a:r>
            </a:p>
            <a:p>
              <a:r>
                <a:rPr lang="en-US" sz="700" dirty="0">
                  <a:latin typeface="Arial" panose="020B0604020202020204" pitchFamily="34" charset="0"/>
                  <a:cs typeface="Arial" panose="020B0604020202020204" pitchFamily="34" charset="0"/>
                </a:rPr>
                <a:t>02 variation 2</a:t>
              </a: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pic>
        <p:nvPicPr>
          <p:cNvPr id="3" name="Picture 2">
            <a:extLst>
              <a:ext uri="{FF2B5EF4-FFF2-40B4-BE49-F238E27FC236}">
                <a16:creationId xmlns:a16="http://schemas.microsoft.com/office/drawing/2014/main" id="{4201BC97-9906-44DD-96C1-23ECB40B730E}"/>
              </a:ext>
            </a:extLst>
          </p:cNvPr>
          <p:cNvPicPr>
            <a:picLocks noChangeAspect="1"/>
          </p:cNvPicPr>
          <p:nvPr/>
        </p:nvPicPr>
        <p:blipFill rotWithShape="1">
          <a:blip r:embed="rId2">
            <a:extLst>
              <a:ext uri="{28A0092B-C50C-407E-A947-70E740481C1C}">
                <a14:useLocalDpi xmlns:a14="http://schemas.microsoft.com/office/drawing/2010/main" val="0"/>
              </a:ext>
            </a:extLst>
          </a:blip>
          <a:srcRect l="38153" r="26615"/>
          <a:stretch/>
        </p:blipFill>
        <p:spPr>
          <a:xfrm>
            <a:off x="1559091" y="726757"/>
            <a:ext cx="3489955" cy="5572125"/>
          </a:xfrm>
          <a:prstGeom prst="rect">
            <a:avLst/>
          </a:prstGeom>
        </p:spPr>
      </p:pic>
      <p:pic>
        <p:nvPicPr>
          <p:cNvPr id="9" name="Picture 8">
            <a:extLst>
              <a:ext uri="{FF2B5EF4-FFF2-40B4-BE49-F238E27FC236}">
                <a16:creationId xmlns:a16="http://schemas.microsoft.com/office/drawing/2014/main" id="{E85BBA50-1423-4A33-AC73-1906EFDDE5DB}"/>
              </a:ext>
            </a:extLst>
          </p:cNvPr>
          <p:cNvPicPr>
            <a:picLocks noChangeAspect="1"/>
          </p:cNvPicPr>
          <p:nvPr/>
        </p:nvPicPr>
        <p:blipFill rotWithShape="1">
          <a:blip r:embed="rId3">
            <a:extLst>
              <a:ext uri="{28A0092B-C50C-407E-A947-70E740481C1C}">
                <a14:useLocalDpi xmlns:a14="http://schemas.microsoft.com/office/drawing/2010/main" val="0"/>
              </a:ext>
            </a:extLst>
          </a:blip>
          <a:srcRect l="33308" r="31461"/>
          <a:stretch/>
        </p:blipFill>
        <p:spPr>
          <a:xfrm>
            <a:off x="5628330" y="726757"/>
            <a:ext cx="3489955" cy="5572125"/>
          </a:xfrm>
          <a:prstGeom prst="rect">
            <a:avLst/>
          </a:prstGeom>
        </p:spPr>
      </p:pic>
    </p:spTree>
    <p:extLst>
      <p:ext uri="{BB962C8B-B14F-4D97-AF65-F5344CB8AC3E}">
        <p14:creationId xmlns:p14="http://schemas.microsoft.com/office/powerpoint/2010/main" val="1431603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520FC1-13CA-482E-8294-7CDDEF6F0461}"/>
              </a:ext>
            </a:extLst>
          </p:cNvPr>
          <p:cNvSpPr/>
          <p:nvPr/>
        </p:nvSpPr>
        <p:spPr>
          <a:xfrm>
            <a:off x="1726323" y="654751"/>
            <a:ext cx="2881877" cy="589882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4/4</a:t>
            </a:r>
            <a:endParaRPr lang="en-SG" sz="1801" dirty="0">
              <a:solidFill>
                <a:schemeClr val="tx1"/>
              </a:solidFill>
            </a:endParaRPr>
          </a:p>
        </p:txBody>
      </p:sp>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1F084932-86E3-48CC-BDAA-C04215E85D38}"/>
              </a:ext>
            </a:extLst>
          </p:cNvPr>
          <p:cNvGrpSpPr/>
          <p:nvPr/>
        </p:nvGrpSpPr>
        <p:grpSpPr>
          <a:xfrm>
            <a:off x="5297810" y="654752"/>
            <a:ext cx="4150995" cy="5898827"/>
            <a:chOff x="5297810" y="654752"/>
            <a:chExt cx="4150995" cy="5898827"/>
          </a:xfrm>
        </p:grpSpPr>
        <p:sp>
          <p:nvSpPr>
            <p:cNvPr id="26" name="Rectangle 25">
              <a:extLst>
                <a:ext uri="{FF2B5EF4-FFF2-40B4-BE49-F238E27FC236}">
                  <a16:creationId xmlns:a16="http://schemas.microsoft.com/office/drawing/2014/main" id="{DA8627E5-FDD6-4728-9D2A-40D0447A17F6}"/>
                </a:ext>
              </a:extLst>
            </p:cNvPr>
            <p:cNvSpPr/>
            <p:nvPr/>
          </p:nvSpPr>
          <p:spPr>
            <a:xfrm>
              <a:off x="5297810" y="654752"/>
              <a:ext cx="4150995" cy="29122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sp>
          <p:nvSpPr>
            <p:cNvPr id="23" name="Rectangle 22">
              <a:extLst>
                <a:ext uri="{FF2B5EF4-FFF2-40B4-BE49-F238E27FC236}">
                  <a16:creationId xmlns:a16="http://schemas.microsoft.com/office/drawing/2014/main" id="{D6CEDD8E-0E35-4E13-8653-F632FBB4A33C}"/>
                </a:ext>
              </a:extLst>
            </p:cNvPr>
            <p:cNvSpPr/>
            <p:nvPr/>
          </p:nvSpPr>
          <p:spPr>
            <a:xfrm>
              <a:off x="5297810" y="3641379"/>
              <a:ext cx="4150995" cy="29122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grpSp>
      <p:grpSp>
        <p:nvGrpSpPr>
          <p:cNvPr id="8" name="Group 7">
            <a:extLst>
              <a:ext uri="{FF2B5EF4-FFF2-40B4-BE49-F238E27FC236}">
                <a16:creationId xmlns:a16="http://schemas.microsoft.com/office/drawing/2014/main" id="{18EA83DC-3E8E-4DB5-9B82-03A2149EF45F}"/>
              </a:ext>
            </a:extLst>
          </p:cNvPr>
          <p:cNvGrpSpPr/>
          <p:nvPr/>
        </p:nvGrpSpPr>
        <p:grpSpPr>
          <a:xfrm>
            <a:off x="297817" y="4889187"/>
            <a:ext cx="1038224" cy="837346"/>
            <a:chOff x="297817" y="4663443"/>
            <a:chExt cx="1038224" cy="837346"/>
          </a:xfrm>
        </p:grpSpPr>
        <p:sp>
          <p:nvSpPr>
            <p:cNvPr id="35" name="TextBox 34">
              <a:extLst>
                <a:ext uri="{FF2B5EF4-FFF2-40B4-BE49-F238E27FC236}">
                  <a16:creationId xmlns:a16="http://schemas.microsoft.com/office/drawing/2014/main" id="{B1C8FFB9-AFFA-4E64-9B25-9EB3107CA119}"/>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6232ADF-DCF3-4B15-BAF1-0E62CFC0AA5C}"/>
                </a:ext>
              </a:extLst>
            </p:cNvPr>
            <p:cNvSpPr txBox="1"/>
            <p:nvPr/>
          </p:nvSpPr>
          <p:spPr>
            <a:xfrm>
              <a:off x="297817" y="4869847"/>
              <a:ext cx="1038224" cy="63094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top view</a:t>
              </a:r>
            </a:p>
            <a:p>
              <a:r>
                <a:rPr lang="en-US" sz="700" dirty="0">
                  <a:latin typeface="Arial" panose="020B0604020202020204" pitchFamily="34" charset="0"/>
                  <a:cs typeface="Arial" panose="020B0604020202020204" pitchFamily="34" charset="0"/>
                </a:rPr>
                <a:t>02 front view</a:t>
              </a:r>
            </a:p>
            <a:p>
              <a:r>
                <a:rPr lang="en-US" sz="700" dirty="0">
                  <a:latin typeface="Arial" panose="020B0604020202020204" pitchFamily="34" charset="0"/>
                  <a:cs typeface="Arial" panose="020B0604020202020204" pitchFamily="34" charset="0"/>
                </a:rPr>
                <a:t>03 top view</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40" name="Rectangle 39">
            <a:extLst>
              <a:ext uri="{FF2B5EF4-FFF2-40B4-BE49-F238E27FC236}">
                <a16:creationId xmlns:a16="http://schemas.microsoft.com/office/drawing/2014/main" id="{B3A720C3-69D5-4C93-B45F-A1CF7891EA58}"/>
              </a:ext>
            </a:extLst>
          </p:cNvPr>
          <p:cNvSpPr/>
          <p:nvPr/>
        </p:nvSpPr>
        <p:spPr>
          <a:xfrm>
            <a:off x="398144" y="5719201"/>
            <a:ext cx="287655" cy="84638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43" name="Rectangle 42">
            <a:extLst>
              <a:ext uri="{FF2B5EF4-FFF2-40B4-BE49-F238E27FC236}">
                <a16:creationId xmlns:a16="http://schemas.microsoft.com/office/drawing/2014/main" id="{6F2887BE-4AF8-4AD7-8E70-ED58B1AB1F8E}"/>
              </a:ext>
            </a:extLst>
          </p:cNvPr>
          <p:cNvSpPr/>
          <p:nvPr/>
        </p:nvSpPr>
        <p:spPr>
          <a:xfrm>
            <a:off x="713423" y="5721820"/>
            <a:ext cx="601980"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44" name="Rectangle 43">
            <a:extLst>
              <a:ext uri="{FF2B5EF4-FFF2-40B4-BE49-F238E27FC236}">
                <a16:creationId xmlns:a16="http://schemas.microsoft.com/office/drawing/2014/main" id="{B50F3E14-3AC0-43EF-B87B-FFEECC039D36}"/>
              </a:ext>
            </a:extLst>
          </p:cNvPr>
          <p:cNvSpPr/>
          <p:nvPr/>
        </p:nvSpPr>
        <p:spPr>
          <a:xfrm>
            <a:off x="713422" y="6158215"/>
            <a:ext cx="601980" cy="40737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pic>
        <p:nvPicPr>
          <p:cNvPr id="9" name="Picture 8" descr="A picture containing curtain, stop, light&#10;&#10;Description automatically generated">
            <a:extLst>
              <a:ext uri="{FF2B5EF4-FFF2-40B4-BE49-F238E27FC236}">
                <a16:creationId xmlns:a16="http://schemas.microsoft.com/office/drawing/2014/main" id="{ED2338F1-10FB-4189-B135-99CF6752A7C9}"/>
              </a:ext>
            </a:extLst>
          </p:cNvPr>
          <p:cNvPicPr>
            <a:picLocks noChangeAspect="1"/>
          </p:cNvPicPr>
          <p:nvPr/>
        </p:nvPicPr>
        <p:blipFill rotWithShape="1">
          <a:blip r:embed="rId2">
            <a:extLst>
              <a:ext uri="{28A0092B-C50C-407E-A947-70E740481C1C}">
                <a14:useLocalDpi xmlns:a14="http://schemas.microsoft.com/office/drawing/2010/main" val="0"/>
              </a:ext>
            </a:extLst>
          </a:blip>
          <a:srcRect l="39584" t="-83" r="33025" b="411"/>
          <a:stretch/>
        </p:blipFill>
        <p:spPr>
          <a:xfrm>
            <a:off x="1726314" y="654749"/>
            <a:ext cx="2883218" cy="5898829"/>
          </a:xfrm>
          <a:prstGeom prst="rect">
            <a:avLst/>
          </a:prstGeom>
        </p:spPr>
      </p:pic>
      <p:pic>
        <p:nvPicPr>
          <p:cNvPr id="11" name="Picture 10" descr="A picture containing flower, tree&#10;&#10;Description automatically generated">
            <a:extLst>
              <a:ext uri="{FF2B5EF4-FFF2-40B4-BE49-F238E27FC236}">
                <a16:creationId xmlns:a16="http://schemas.microsoft.com/office/drawing/2014/main" id="{689402E9-A3CD-4533-A3FD-792491BD2E84}"/>
              </a:ext>
            </a:extLst>
          </p:cNvPr>
          <p:cNvPicPr>
            <a:picLocks noChangeAspect="1"/>
          </p:cNvPicPr>
          <p:nvPr/>
        </p:nvPicPr>
        <p:blipFill rotWithShape="1">
          <a:blip r:embed="rId3">
            <a:extLst>
              <a:ext uri="{28A0092B-C50C-407E-A947-70E740481C1C}">
                <a14:useLocalDpi xmlns:a14="http://schemas.microsoft.com/office/drawing/2010/main" val="0"/>
              </a:ext>
            </a:extLst>
          </a:blip>
          <a:srcRect l="9922" t="92" r="9948" b="92"/>
          <a:stretch/>
        </p:blipFill>
        <p:spPr>
          <a:xfrm>
            <a:off x="5296470" y="657436"/>
            <a:ext cx="4152342" cy="2909516"/>
          </a:xfrm>
          <a:prstGeom prst="rect">
            <a:avLst/>
          </a:prstGeom>
        </p:spPr>
      </p:pic>
      <p:pic>
        <p:nvPicPr>
          <p:cNvPr id="13" name="Picture 12" descr="A picture containing tree, flower&#10;&#10;Description automatically generated">
            <a:extLst>
              <a:ext uri="{FF2B5EF4-FFF2-40B4-BE49-F238E27FC236}">
                <a16:creationId xmlns:a16="http://schemas.microsoft.com/office/drawing/2014/main" id="{0611E022-2ED5-4089-9D2A-09C4D1F02563}"/>
              </a:ext>
            </a:extLst>
          </p:cNvPr>
          <p:cNvPicPr>
            <a:picLocks noChangeAspect="1"/>
          </p:cNvPicPr>
          <p:nvPr/>
        </p:nvPicPr>
        <p:blipFill rotWithShape="1">
          <a:blip r:embed="rId4">
            <a:extLst>
              <a:ext uri="{28A0092B-C50C-407E-A947-70E740481C1C}">
                <a14:useLocalDpi xmlns:a14="http://schemas.microsoft.com/office/drawing/2010/main" val="0"/>
              </a:ext>
            </a:extLst>
          </a:blip>
          <a:srcRect l="10883" r="8865"/>
          <a:stretch/>
        </p:blipFill>
        <p:spPr>
          <a:xfrm>
            <a:off x="5296470" y="3641378"/>
            <a:ext cx="4150995" cy="2909515"/>
          </a:xfrm>
          <a:prstGeom prst="rect">
            <a:avLst/>
          </a:prstGeom>
        </p:spPr>
      </p:pic>
    </p:spTree>
    <p:extLst>
      <p:ext uri="{BB962C8B-B14F-4D97-AF65-F5344CB8AC3E}">
        <p14:creationId xmlns:p14="http://schemas.microsoft.com/office/powerpoint/2010/main" val="1462797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7893DD7-A704-4D41-B788-C441E3C3E860}"/>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10" name="TextBox 9">
            <a:extLst>
              <a:ext uri="{FF2B5EF4-FFF2-40B4-BE49-F238E27FC236}">
                <a16:creationId xmlns:a16="http://schemas.microsoft.com/office/drawing/2014/main" id="{A803200E-EC6D-4527-A175-1B6AB707C786}"/>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1" name="TextBox 10">
            <a:extLst>
              <a:ext uri="{FF2B5EF4-FFF2-40B4-BE49-F238E27FC236}">
                <a16:creationId xmlns:a16="http://schemas.microsoft.com/office/drawing/2014/main" id="{E9576400-66F8-4A3B-B9E5-8435611C3201}"/>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3C42860-F849-44BB-8571-8825522FB242}"/>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25" name="Group 24">
            <a:extLst>
              <a:ext uri="{FF2B5EF4-FFF2-40B4-BE49-F238E27FC236}">
                <a16:creationId xmlns:a16="http://schemas.microsoft.com/office/drawing/2014/main" id="{B7302E4C-723B-4266-B1B3-6E836120B12B}"/>
              </a:ext>
            </a:extLst>
          </p:cNvPr>
          <p:cNvGrpSpPr/>
          <p:nvPr/>
        </p:nvGrpSpPr>
        <p:grpSpPr>
          <a:xfrm>
            <a:off x="297817" y="4982006"/>
            <a:ext cx="1038224" cy="514181"/>
            <a:chOff x="297817" y="4663443"/>
            <a:chExt cx="1038224" cy="514181"/>
          </a:xfrm>
        </p:grpSpPr>
        <p:sp>
          <p:nvSpPr>
            <p:cNvPr id="15" name="TextBox 14">
              <a:extLst>
                <a:ext uri="{FF2B5EF4-FFF2-40B4-BE49-F238E27FC236}">
                  <a16:creationId xmlns:a16="http://schemas.microsoft.com/office/drawing/2014/main" id="{3111B49C-F757-40AD-853D-D24B5334B82F}"/>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BE41C5C9-6246-458E-B282-6A0DB6979A49}"/>
                </a:ext>
              </a:extLst>
            </p:cNvPr>
            <p:cNvSpPr txBox="1"/>
            <p:nvPr/>
          </p:nvSpPr>
          <p:spPr>
            <a:xfrm>
              <a:off x="297817" y="4869847"/>
              <a:ext cx="1038224"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video</a:t>
              </a:r>
            </a:p>
            <a:p>
              <a:endParaRPr lang="en-SG" sz="700" dirty="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A9ABC7E6-3815-4E27-A2FC-96C10D9E5BA6}"/>
              </a:ext>
            </a:extLst>
          </p:cNvPr>
          <p:cNvSpPr/>
          <p:nvPr/>
        </p:nvSpPr>
        <p:spPr>
          <a:xfrm>
            <a:off x="363858" y="5432943"/>
            <a:ext cx="601981"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pic>
        <p:nvPicPr>
          <p:cNvPr id="14" name="animation_1PuT0nux">
            <a:hlinkClick r:id="" action="ppaction://media"/>
            <a:extLst>
              <a:ext uri="{FF2B5EF4-FFF2-40B4-BE49-F238E27FC236}">
                <a16:creationId xmlns:a16="http://schemas.microsoft.com/office/drawing/2014/main" id="{5D64131D-4861-4BBB-937E-5DEA75E3DB61}"/>
              </a:ext>
            </a:extLst>
          </p:cNvPr>
          <p:cNvPicPr>
            <a:picLocks noChangeAspect="1"/>
          </p:cNvPicPr>
          <p:nvPr>
            <a:videoFile r:link="rId1"/>
            <p:extLst>
              <p:ext uri="{DAA4B4D4-6D71-4841-9C94-3DE7FCFB9230}">
                <p14:media xmlns:p14="http://schemas.microsoft.com/office/powerpoint/2010/main" r:embed="rId2">
                  <p14:trim end="11139"/>
                </p14:media>
              </p:ext>
            </p:extLst>
          </p:nvPr>
        </p:nvPicPr>
        <p:blipFill rotWithShape="1">
          <a:blip r:embed="rId4"/>
          <a:srcRect r="28635"/>
          <a:stretch>
            <a:fillRect/>
          </a:stretch>
        </p:blipFill>
        <p:spPr>
          <a:xfrm>
            <a:off x="2081716" y="1425057"/>
            <a:ext cx="5742567" cy="4007886"/>
          </a:xfrm>
          <a:prstGeom prst="rect">
            <a:avLst/>
          </a:prstGeom>
        </p:spPr>
      </p:pic>
    </p:spTree>
    <p:extLst>
      <p:ext uri="{BB962C8B-B14F-4D97-AF65-F5344CB8AC3E}">
        <p14:creationId xmlns:p14="http://schemas.microsoft.com/office/powerpoint/2010/main" val="215919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686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390</TotalTime>
  <Words>486</Words>
  <Application>Microsoft Office PowerPoint</Application>
  <PresentationFormat>A4 Paper (210x297 mm)</PresentationFormat>
  <Paragraphs>79</Paragraphs>
  <Slides>5</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Lim Thian Yew</cp:lastModifiedBy>
  <cp:revision>100</cp:revision>
  <dcterms:created xsi:type="dcterms:W3CDTF">2020-07-28T23:26:11Z</dcterms:created>
  <dcterms:modified xsi:type="dcterms:W3CDTF">2020-10-26T13:07:13Z</dcterms:modified>
</cp:coreProperties>
</file>